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4" r:id="rId6"/>
    <p:sldId id="267" r:id="rId7"/>
    <p:sldId id="259" r:id="rId8"/>
    <p:sldId id="260" r:id="rId9"/>
    <p:sldId id="263" r:id="rId10"/>
    <p:sldId id="265" r:id="rId1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6470" autoAdjust="0"/>
  </p:normalViewPr>
  <p:slideViewPr>
    <p:cSldViewPr snapToGrid="0">
      <p:cViewPr varScale="1">
        <p:scale>
          <a:sx n="76" d="100"/>
          <a:sy n="76" d="100"/>
        </p:scale>
        <p:origin x="1709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CCEB6-0664-4D93-A6D8-F3CBD163D39B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C5B69-B7F9-4627-9D1A-5A6163AA3C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4400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sigma1&gt;=sigma2&gt;=….</a:t>
            </a:r>
            <a:r>
              <a:rPr lang="en-US" altLang="zh-CN" dirty="0" err="1"/>
              <a:t>sigmaN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sigma</a:t>
            </a:r>
            <a:r>
              <a:rPr lang="zh-CN" altLang="en-US" dirty="0"/>
              <a:t>也可以是</a:t>
            </a:r>
            <a:r>
              <a:rPr lang="en-US" altLang="zh-CN" dirty="0"/>
              <a:t>0</a:t>
            </a:r>
            <a:r>
              <a:rPr lang="zh-CN" altLang="en-US" dirty="0"/>
              <a:t>，非负就行）</a:t>
            </a:r>
            <a:endParaRPr lang="en-US" altLang="zh-CN" dirty="0"/>
          </a:p>
          <a:p>
            <a:r>
              <a:rPr lang="en-US" altLang="zh-CN" dirty="0"/>
              <a:t>sigma</a:t>
            </a:r>
            <a:r>
              <a:rPr lang="zh-CN" altLang="en-US" dirty="0"/>
              <a:t>有几个非</a:t>
            </a:r>
            <a:r>
              <a:rPr lang="en-US" altLang="zh-CN" dirty="0"/>
              <a:t>0</a:t>
            </a:r>
            <a:r>
              <a:rPr lang="zh-CN" altLang="en-US" dirty="0"/>
              <a:t>的数字，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en-US" altLang="zh-CN" dirty="0"/>
              <a:t>rank</a:t>
            </a:r>
            <a:r>
              <a:rPr lang="zh-CN" altLang="en-US" dirty="0"/>
              <a:t>就是多少。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他们的</a:t>
            </a:r>
            <a:r>
              <a:rPr lang="en-US" altLang="zh-CN" dirty="0"/>
              <a:t>rank</a:t>
            </a:r>
            <a:r>
              <a:rPr lang="zh-CN" altLang="en-US" dirty="0"/>
              <a:t>分别是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C5B69-B7F9-4627-9D1A-5A6163AA3C7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652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http://mathworld.wolfram.com/FrobeniusNorm.html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C5B69-B7F9-4627-9D1A-5A6163AA3C7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23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83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5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97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78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12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368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008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95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00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87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75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DCF2-68F6-4AD8-9768-1112B3449D90}" type="datetimeFigureOut">
              <a:rPr lang="zh-TW" altLang="en-US" smtClean="0"/>
              <a:t>2020/2/2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977EA-48C0-4F58-81CE-9ED9F83A21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7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Singular Value Decomposition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Hung-yi Lee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09927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1976 Matrix Singular Value Decomposition Fil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1638" y="1825625"/>
            <a:ext cx="5802312" cy="4351338"/>
          </a:xfrm>
        </p:spPr>
      </p:pic>
      <p:sp>
        <p:nvSpPr>
          <p:cNvPr id="4" name="矩形 3"/>
          <p:cNvSpPr/>
          <p:nvPr/>
        </p:nvSpPr>
        <p:spPr>
          <a:xfrm>
            <a:off x="1961865" y="1321357"/>
            <a:ext cx="5220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https://www.youtube.com/watch?v=R9UoFyqJca8</a:t>
            </a:r>
          </a:p>
        </p:txBody>
      </p:sp>
    </p:spTree>
    <p:extLst>
      <p:ext uri="{BB962C8B-B14F-4D97-AF65-F5344CB8AC3E}">
        <p14:creationId xmlns:p14="http://schemas.microsoft.com/office/powerpoint/2010/main" val="400201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Diagonalization can only apply on some square matrices.</a:t>
            </a:r>
          </a:p>
          <a:p>
            <a:r>
              <a:rPr lang="en-US" altLang="zh-TW" dirty="0"/>
              <a:t>Singular value decomposition (SVD) can apply on any matrix.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Reference:</a:t>
            </a:r>
            <a:r>
              <a:rPr lang="zh-TW" altLang="en-US" dirty="0"/>
              <a:t> </a:t>
            </a:r>
            <a:r>
              <a:rPr lang="en-US" altLang="zh-TW" dirty="0"/>
              <a:t>Chapter 7.7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364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SVD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Any m x n matrix A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3223" y="2906380"/>
            <a:ext cx="1187355" cy="139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590731" y="2877523"/>
            <a:ext cx="1621809" cy="13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4478671" y="2877523"/>
            <a:ext cx="1087272" cy="1392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∑</a:t>
            </a:r>
          </a:p>
        </p:txBody>
      </p:sp>
      <p:sp>
        <p:nvSpPr>
          <p:cNvPr id="7" name="矩形 6"/>
          <p:cNvSpPr/>
          <p:nvPr/>
        </p:nvSpPr>
        <p:spPr>
          <a:xfrm>
            <a:off x="5825534" y="2877523"/>
            <a:ext cx="1199866" cy="9937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</a:t>
            </a:r>
            <a:r>
              <a:rPr lang="en-US" altLang="zh-TW" sz="2800" baseline="30000" dirty="0"/>
              <a:t>T</a:t>
            </a:r>
            <a:endParaRPr lang="zh-TW" altLang="en-US" sz="2800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55043" y="3311627"/>
            <a:ext cx="72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958756" y="2444715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460756" y="2415858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926098" y="2400605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m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995414" y="2391832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 x n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401978" y="4419933"/>
            <a:ext cx="130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Diagonal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572000" y="5482239"/>
            <a:ext cx="3014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diagonal entries are non-negative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960589" y="4401783"/>
            <a:ext cx="241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Orthonormal Set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236316" y="5524764"/>
            <a:ext cx="2135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Independent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98247" y="4408571"/>
            <a:ext cx="1860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Independent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045438" y="2932432"/>
            <a:ext cx="1913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Orthonormal Set</a:t>
            </a:r>
            <a:endParaRPr lang="zh-TW" altLang="en-US" sz="2400" dirty="0"/>
          </a:p>
        </p:txBody>
      </p:sp>
      <p:cxnSp>
        <p:nvCxnSpPr>
          <p:cNvPr id="21" name="直線單箭頭接點 20"/>
          <p:cNvCxnSpPr>
            <a:endCxn id="17" idx="0"/>
          </p:cNvCxnSpPr>
          <p:nvPr/>
        </p:nvCxnSpPr>
        <p:spPr>
          <a:xfrm>
            <a:off x="3303933" y="4863448"/>
            <a:ext cx="1" cy="6613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8028569" y="3736728"/>
            <a:ext cx="1" cy="6613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5022307" y="4911049"/>
            <a:ext cx="887334" cy="6137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06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SVD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Any m x n matrix A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945877" y="4303806"/>
            <a:ext cx="300371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What is the rank of A?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3223" y="2906380"/>
            <a:ext cx="1187355" cy="139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</a:t>
            </a:r>
            <a:endParaRPr lang="zh-TW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2590731" y="2877523"/>
            <a:ext cx="1621809" cy="13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4478671" y="2877523"/>
            <a:ext cx="1087272" cy="1392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∑</a:t>
            </a:r>
          </a:p>
        </p:txBody>
      </p:sp>
      <p:sp>
        <p:nvSpPr>
          <p:cNvPr id="22" name="矩形 21"/>
          <p:cNvSpPr/>
          <p:nvPr/>
        </p:nvSpPr>
        <p:spPr>
          <a:xfrm>
            <a:off x="5825534" y="2877523"/>
            <a:ext cx="1199866" cy="9937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</a:t>
            </a:r>
            <a:r>
              <a:rPr lang="en-US" altLang="zh-TW" sz="2800" baseline="30000" dirty="0"/>
              <a:t>T</a:t>
            </a:r>
            <a:endParaRPr lang="zh-TW" altLang="en-US" sz="28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955043" y="3311627"/>
            <a:ext cx="72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58756" y="2444715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524163" y="2415858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926098" y="2400605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m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995414" y="2391832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 x n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371551" y="4404530"/>
            <a:ext cx="130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Diagonal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56623" y="4404529"/>
            <a:ext cx="2135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Independent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088946" y="3111894"/>
            <a:ext cx="1860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Independent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983" y="-1460"/>
            <a:ext cx="3478473" cy="247022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30436" y="4848190"/>
            <a:ext cx="5617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A is a m x n matrix, and B is a n x k matrix.</a:t>
            </a:r>
          </a:p>
        </p:txBody>
      </p:sp>
      <p:sp>
        <p:nvSpPr>
          <p:cNvPr id="32" name="矩形 31"/>
          <p:cNvSpPr/>
          <p:nvPr/>
        </p:nvSpPr>
        <p:spPr>
          <a:xfrm>
            <a:off x="730436" y="5749647"/>
            <a:ext cx="384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B is a matrix of rank n, 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3852166" y="5298453"/>
                <a:ext cx="514660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𝑅𝑎𝑛𝑘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𝑅𝑎𝑛𝑘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𝑅𝑎𝑛𝑘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166" y="5298453"/>
                <a:ext cx="5146601" cy="4168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732761" y="6214277"/>
            <a:ext cx="3852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A is a matrix of rank n, 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572000" y="5822886"/>
                <a:ext cx="3029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𝑅𝑎𝑛𝑘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𝑅𝑎𝑛𝑘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822886"/>
                <a:ext cx="302916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1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572000" y="6296071"/>
                <a:ext cx="3040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𝑅𝑎𝑛𝑘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𝑅𝑎𝑛𝑘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296071"/>
                <a:ext cx="304083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2195885" y="121464"/>
            <a:ext cx="3152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(We can exchange some rows and columns to achieve that)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927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SVD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Any m x n matrix A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63223" y="2906380"/>
            <a:ext cx="1187355" cy="139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</a:t>
            </a:r>
            <a:endParaRPr lang="zh-TW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2590731" y="2877523"/>
            <a:ext cx="1621809" cy="13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4478671" y="2877523"/>
            <a:ext cx="1087272" cy="1392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∑</a:t>
            </a:r>
          </a:p>
        </p:txBody>
      </p:sp>
      <p:sp>
        <p:nvSpPr>
          <p:cNvPr id="22" name="矩形 21"/>
          <p:cNvSpPr/>
          <p:nvPr/>
        </p:nvSpPr>
        <p:spPr>
          <a:xfrm>
            <a:off x="5825534" y="2877523"/>
            <a:ext cx="1199866" cy="9937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</a:t>
            </a:r>
            <a:r>
              <a:rPr lang="en-US" altLang="zh-TW" sz="2800" baseline="30000" dirty="0"/>
              <a:t>T</a:t>
            </a:r>
            <a:endParaRPr lang="zh-TW" altLang="en-US" sz="28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955043" y="3311627"/>
            <a:ext cx="72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58756" y="2444715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524163" y="2415858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926098" y="2400605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m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995414" y="2391832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 x n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380560" y="4285678"/>
            <a:ext cx="130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Diagonal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16140" y="4298136"/>
            <a:ext cx="2135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Independent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088946" y="3111894"/>
            <a:ext cx="1860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Independent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983" y="-1460"/>
            <a:ext cx="3478473" cy="2470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38647" y="1408751"/>
            <a:ext cx="3127681" cy="9645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7254319" y="-43638"/>
            <a:ext cx="1412009" cy="24354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478671" y="3712190"/>
            <a:ext cx="1105290" cy="58626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5306474" y="2901550"/>
            <a:ext cx="277487" cy="13966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508453" y="2895096"/>
            <a:ext cx="728646" cy="13744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 rot="5400000">
            <a:off x="6298463" y="3114819"/>
            <a:ext cx="278780" cy="12388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829524" y="5148909"/>
            <a:ext cx="1187355" cy="139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</a:t>
            </a:r>
            <a:endParaRPr lang="zh-TW" altLang="en-US" sz="2800" dirty="0"/>
          </a:p>
        </p:txBody>
      </p:sp>
      <p:sp>
        <p:nvSpPr>
          <p:cNvPr id="38" name="矩形 37"/>
          <p:cNvSpPr/>
          <p:nvPr/>
        </p:nvSpPr>
        <p:spPr>
          <a:xfrm>
            <a:off x="3398264" y="5174468"/>
            <a:ext cx="931265" cy="13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39" name="矩形 38"/>
          <p:cNvSpPr/>
          <p:nvPr/>
        </p:nvSpPr>
        <p:spPr>
          <a:xfrm>
            <a:off x="4451375" y="5195489"/>
            <a:ext cx="771098" cy="717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∑</a:t>
            </a:r>
            <a:r>
              <a:rPr lang="en-US" altLang="zh-TW" sz="2800" dirty="0"/>
              <a:t>’</a:t>
            </a:r>
            <a:endParaRPr lang="zh-TW" altLang="en-US" sz="2800" dirty="0"/>
          </a:p>
        </p:txBody>
      </p:sp>
      <p:sp>
        <p:nvSpPr>
          <p:cNvPr id="40" name="矩形 39"/>
          <p:cNvSpPr/>
          <p:nvPr/>
        </p:nvSpPr>
        <p:spPr>
          <a:xfrm>
            <a:off x="5421139" y="5195489"/>
            <a:ext cx="1199866" cy="705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</a:t>
            </a:r>
            <a:r>
              <a:rPr lang="en-US" altLang="zh-TW" sz="2800" baseline="-25000" dirty="0"/>
              <a:t>1</a:t>
            </a:r>
            <a:r>
              <a:rPr lang="en-US" altLang="zh-TW" sz="2800" baseline="30000" dirty="0"/>
              <a:t>T</a:t>
            </a:r>
            <a:endParaRPr lang="zh-TW" altLang="en-US" sz="2800" baseline="30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1921344" y="5554156"/>
            <a:ext cx="72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925057" y="4687244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338780" y="4782177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k x k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507575" y="4747343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k x n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3362993" y="4746207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56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SVD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Any m x n matrix A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63223" y="2906380"/>
            <a:ext cx="1187355" cy="139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</a:t>
            </a:r>
            <a:endParaRPr lang="zh-TW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2590731" y="2877523"/>
            <a:ext cx="1621809" cy="13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4478671" y="2877523"/>
            <a:ext cx="1087272" cy="1392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∑</a:t>
            </a:r>
          </a:p>
        </p:txBody>
      </p:sp>
      <p:sp>
        <p:nvSpPr>
          <p:cNvPr id="22" name="矩形 21"/>
          <p:cNvSpPr/>
          <p:nvPr/>
        </p:nvSpPr>
        <p:spPr>
          <a:xfrm>
            <a:off x="5825534" y="2877523"/>
            <a:ext cx="1199866" cy="9937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</a:t>
            </a:r>
            <a:r>
              <a:rPr lang="en-US" altLang="zh-TW" sz="2800" baseline="30000" dirty="0"/>
              <a:t>T</a:t>
            </a:r>
            <a:endParaRPr lang="zh-TW" altLang="en-US" sz="28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955043" y="3311627"/>
            <a:ext cx="72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58756" y="2444715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524163" y="2415858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926098" y="2400605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m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995414" y="2391832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 x n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380560" y="4285678"/>
            <a:ext cx="130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Diagonal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16140" y="4298136"/>
            <a:ext cx="2135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Independent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088946" y="3111894"/>
            <a:ext cx="1860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Independent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983" y="-1460"/>
            <a:ext cx="3478473" cy="2470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65943" y="1124783"/>
            <a:ext cx="3127681" cy="127582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864825" y="-43638"/>
            <a:ext cx="1828800" cy="243546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478671" y="3593578"/>
            <a:ext cx="1105290" cy="70487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5222474" y="2901550"/>
            <a:ext cx="361488" cy="13966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398264" y="2895096"/>
            <a:ext cx="838835" cy="13744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 rot="5400000">
            <a:off x="6234300" y="3050657"/>
            <a:ext cx="407105" cy="12388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829524" y="5148909"/>
            <a:ext cx="1187355" cy="139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A’</a:t>
            </a:r>
            <a:endParaRPr lang="zh-TW" altLang="en-US" sz="2800" dirty="0"/>
          </a:p>
        </p:txBody>
      </p:sp>
      <p:sp>
        <p:nvSpPr>
          <p:cNvPr id="38" name="矩形 37"/>
          <p:cNvSpPr/>
          <p:nvPr/>
        </p:nvSpPr>
        <p:spPr>
          <a:xfrm>
            <a:off x="3398264" y="5174468"/>
            <a:ext cx="931265" cy="13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39" name="矩形 38"/>
          <p:cNvSpPr/>
          <p:nvPr/>
        </p:nvSpPr>
        <p:spPr>
          <a:xfrm>
            <a:off x="4451375" y="5195489"/>
            <a:ext cx="771098" cy="717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∑</a:t>
            </a:r>
            <a:r>
              <a:rPr lang="en-US" altLang="zh-TW" sz="2800" dirty="0"/>
              <a:t>’</a:t>
            </a:r>
            <a:endParaRPr lang="zh-TW" altLang="en-US" sz="2800" dirty="0"/>
          </a:p>
        </p:txBody>
      </p:sp>
      <p:sp>
        <p:nvSpPr>
          <p:cNvPr id="40" name="矩形 39"/>
          <p:cNvSpPr/>
          <p:nvPr/>
        </p:nvSpPr>
        <p:spPr>
          <a:xfrm>
            <a:off x="5421139" y="5195489"/>
            <a:ext cx="1199866" cy="705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</a:t>
            </a:r>
            <a:r>
              <a:rPr lang="en-US" altLang="zh-TW" sz="2800" baseline="-25000" dirty="0"/>
              <a:t>1</a:t>
            </a:r>
            <a:r>
              <a:rPr lang="en-US" altLang="zh-TW" sz="2800" baseline="30000" dirty="0"/>
              <a:t>T</a:t>
            </a:r>
            <a:endParaRPr lang="zh-TW" altLang="en-US" sz="2800" baseline="30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1921344" y="5554156"/>
            <a:ext cx="72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925057" y="4687244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994888" y="4740083"/>
            <a:ext cx="185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(k-1) x (k-1)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662889" y="4746813"/>
            <a:ext cx="13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(k-1) x n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2679608" y="4732823"/>
            <a:ext cx="143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(k-1)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2276143" y="365126"/>
                <a:ext cx="30180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143" y="365126"/>
                <a:ext cx="301807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08" r="-2020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3071962" y="1026887"/>
                <a:ext cx="15963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deleted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62" y="1026887"/>
                <a:ext cx="159633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62" t="-24590" r="-9924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25467" y="771985"/>
                <a:ext cx="698387" cy="4616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467" y="771985"/>
                <a:ext cx="698387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6897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/>
          <p:cNvSpPr txBox="1"/>
          <p:nvPr/>
        </p:nvSpPr>
        <p:spPr>
          <a:xfrm>
            <a:off x="5856323" y="4298137"/>
            <a:ext cx="300371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What is the rank of A’?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 rot="5400000">
                <a:off x="420223" y="4333509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20223" y="4333509"/>
                <a:ext cx="349455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/>
          <p:cNvSpPr txBox="1"/>
          <p:nvPr/>
        </p:nvSpPr>
        <p:spPr>
          <a:xfrm>
            <a:off x="8096333" y="4892039"/>
            <a:ext cx="749123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k-1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1148729" y="6172244"/>
                <a:ext cx="7039134" cy="52322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A’ is the rank k-1 matrix minimizing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729" y="6172244"/>
                <a:ext cx="70391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39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51" grpId="0"/>
      <p:bldP spid="52" grpId="0"/>
      <p:bldP spid="35" grpId="0"/>
      <p:bldP spid="44" grpId="0"/>
      <p:bldP spid="6" grpId="0" animBg="1"/>
      <p:bldP spid="45" grpId="0" animBg="1"/>
      <p:bldP spid="7" grpId="0"/>
      <p:bldP spid="46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Low rank approximation using the singular value decomposition</a:t>
            </a:r>
            <a:endParaRPr lang="zh-TW" altLang="en-US" dirty="0"/>
          </a:p>
        </p:txBody>
      </p:sp>
      <p:pic>
        <p:nvPicPr>
          <p:cNvPr id="4" name="Low rank approximation using the singular value decomposi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3082925"/>
            <a:ext cx="7886700" cy="1836738"/>
          </a:xfrm>
        </p:spPr>
      </p:pic>
      <p:sp>
        <p:nvSpPr>
          <p:cNvPr id="3" name="矩形 2"/>
          <p:cNvSpPr/>
          <p:nvPr/>
        </p:nvSpPr>
        <p:spPr>
          <a:xfrm>
            <a:off x="1617260" y="5665568"/>
            <a:ext cx="6393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https://www.youtube.com/watch?v=pAiVb7gWUrM</a:t>
            </a:r>
          </a:p>
        </p:txBody>
      </p:sp>
    </p:spTree>
    <p:extLst>
      <p:ext uri="{BB962C8B-B14F-4D97-AF65-F5344CB8AC3E}">
        <p14:creationId xmlns:p14="http://schemas.microsoft.com/office/powerpoint/2010/main" val="4734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t had to be U  -  the SVD so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3" name="矩形 2"/>
          <p:cNvSpPr/>
          <p:nvPr/>
        </p:nvSpPr>
        <p:spPr>
          <a:xfrm>
            <a:off x="1715412" y="1321357"/>
            <a:ext cx="5711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https://www.youtube.com/watch?v=fKVRSbFKnEw</a:t>
            </a:r>
          </a:p>
        </p:txBody>
      </p:sp>
    </p:spTree>
    <p:extLst>
      <p:ext uri="{BB962C8B-B14F-4D97-AF65-F5344CB8AC3E}">
        <p14:creationId xmlns:p14="http://schemas.microsoft.com/office/powerpoint/2010/main" val="64724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文字方塊 3"/>
          <p:cNvSpPr txBox="1">
            <a:spLocks noChangeArrowheads="1"/>
          </p:cNvSpPr>
          <p:nvPr/>
        </p:nvSpPr>
        <p:spPr bwMode="auto">
          <a:xfrm>
            <a:off x="315913" y="2786063"/>
            <a:ext cx="81438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800">
                <a:latin typeface="Monotype Corsiva" panose="03010101010201010101" pitchFamily="66" charset="0"/>
                <a:ea typeface="新細明體" panose="02020500000000000000" pitchFamily="18" charset="-120"/>
              </a:rPr>
              <a:t>Thank  You for Your Attention</a:t>
            </a:r>
            <a:endParaRPr lang="zh-TW" altLang="en-US" sz="4800">
              <a:latin typeface="Monotype Corsiva" panose="03010101010201010101" pitchFamily="66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1929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412</Words>
  <Application>Microsoft Office PowerPoint</Application>
  <PresentationFormat>全屏显示(4:3)</PresentationFormat>
  <Paragraphs>111</Paragraphs>
  <Slides>10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Monotype Corsiva</vt:lpstr>
      <vt:lpstr>Office 佈景主題</vt:lpstr>
      <vt:lpstr>Singular Value Decomposition</vt:lpstr>
      <vt:lpstr>Outline</vt:lpstr>
      <vt:lpstr>SVD</vt:lpstr>
      <vt:lpstr>SVD</vt:lpstr>
      <vt:lpstr>SVD</vt:lpstr>
      <vt:lpstr>SVD</vt:lpstr>
      <vt:lpstr>Low rank approximation using the singular value decomposition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Singular Value Decomposition</dc:title>
  <dc:creator>Lee Hung-yi</dc:creator>
  <cp:lastModifiedBy>marQuis Saki</cp:lastModifiedBy>
  <cp:revision>21</cp:revision>
  <dcterms:created xsi:type="dcterms:W3CDTF">2016-05-02T23:38:20Z</dcterms:created>
  <dcterms:modified xsi:type="dcterms:W3CDTF">2020-02-01T17:34:44Z</dcterms:modified>
</cp:coreProperties>
</file>